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73" r:id="rId4"/>
    <p:sldId id="257" r:id="rId5"/>
    <p:sldId id="280" r:id="rId6"/>
    <p:sldId id="258" r:id="rId7"/>
    <p:sldId id="278" r:id="rId8"/>
    <p:sldId id="259" r:id="rId9"/>
    <p:sldId id="262" r:id="rId10"/>
    <p:sldId id="275" r:id="rId11"/>
    <p:sldId id="260" r:id="rId12"/>
    <p:sldId id="261" r:id="rId13"/>
    <p:sldId id="281" r:id="rId14"/>
    <p:sldId id="264" r:id="rId15"/>
    <p:sldId id="265" r:id="rId16"/>
    <p:sldId id="269" r:id="rId17"/>
    <p:sldId id="266" r:id="rId18"/>
    <p:sldId id="268" r:id="rId19"/>
    <p:sldId id="274" r:id="rId20"/>
    <p:sldId id="270" r:id="rId21"/>
    <p:sldId id="279" r:id="rId22"/>
    <p:sldId id="27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51" autoAdjust="0"/>
    <p:restoredTop sz="94660"/>
  </p:normalViewPr>
  <p:slideViewPr>
    <p:cSldViewPr snapToGrid="0">
      <p:cViewPr>
        <p:scale>
          <a:sx n="122" d="100"/>
          <a:sy n="122" d="100"/>
        </p:scale>
        <p:origin x="-45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C71B-2DC3-4D4E-8222-8D0A8BDB58AB}" type="datetimeFigureOut">
              <a:rPr lang="en-US" smtClean="0"/>
              <a:t>4/14/23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0B09-090D-41BC-A323-85124F2E4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138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C71B-2DC3-4D4E-8222-8D0A8BDB58AB}" type="datetimeFigureOut">
              <a:rPr lang="en-US" smtClean="0"/>
              <a:t>4/14/23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0B09-090D-41BC-A323-85124F2E4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064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C71B-2DC3-4D4E-8222-8D0A8BDB58AB}" type="datetimeFigureOut">
              <a:rPr lang="en-US" smtClean="0"/>
              <a:t>4/14/23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0B09-090D-41BC-A323-85124F2E4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174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C71B-2DC3-4D4E-8222-8D0A8BDB58AB}" type="datetimeFigureOut">
              <a:rPr lang="en-US" smtClean="0"/>
              <a:t>4/14/23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0B09-090D-41BC-A323-85124F2E4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518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C71B-2DC3-4D4E-8222-8D0A8BDB58AB}" type="datetimeFigureOut">
              <a:rPr lang="en-US" smtClean="0"/>
              <a:t>4/14/23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0B09-090D-41BC-A323-85124F2E4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577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C71B-2DC3-4D4E-8222-8D0A8BDB58AB}" type="datetimeFigureOut">
              <a:rPr lang="en-US" smtClean="0"/>
              <a:t>4/14/23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0B09-090D-41BC-A323-85124F2E4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047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C71B-2DC3-4D4E-8222-8D0A8BDB58AB}" type="datetimeFigureOut">
              <a:rPr lang="en-US" smtClean="0"/>
              <a:t>4/14/23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0B09-090D-41BC-A323-85124F2E4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338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C71B-2DC3-4D4E-8222-8D0A8BDB58AB}" type="datetimeFigureOut">
              <a:rPr lang="en-US" smtClean="0"/>
              <a:t>4/14/23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0B09-090D-41BC-A323-85124F2E4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947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C71B-2DC3-4D4E-8222-8D0A8BDB58AB}" type="datetimeFigureOut">
              <a:rPr lang="en-US" smtClean="0"/>
              <a:t>4/14/23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0B09-090D-41BC-A323-85124F2E4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92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C71B-2DC3-4D4E-8222-8D0A8BDB58AB}" type="datetimeFigureOut">
              <a:rPr lang="en-US" smtClean="0"/>
              <a:t>4/14/23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0B09-090D-41BC-A323-85124F2E4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93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C71B-2DC3-4D4E-8222-8D0A8BDB58AB}" type="datetimeFigureOut">
              <a:rPr lang="en-US" smtClean="0"/>
              <a:t>4/14/23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F0B09-090D-41BC-A323-85124F2E4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944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AC71B-2DC3-4D4E-8222-8D0A8BDB58AB}" type="datetimeFigureOut">
              <a:rPr lang="en-US" smtClean="0"/>
              <a:t>4/14/23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F0B09-090D-41BC-A323-85124F2E4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694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runwaldlab.github.io/metacoder_documentation/index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runwaldlab.github.io/metacoder_documentation/index.htm" TargetMode="Externa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runwaldlab.github.io/metacoder_documentation/index.htm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runwaldlab.github.io/metacoder_documentation/index.htm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2"/>
          <a:stretch/>
        </p:blipFill>
        <p:spPr>
          <a:xfrm>
            <a:off x="5426825" y="315883"/>
            <a:ext cx="6858000" cy="63010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21489"/>
            <a:ext cx="7171267" cy="2138363"/>
          </a:xfrm>
        </p:spPr>
        <p:txBody>
          <a:bodyPr>
            <a:normAutofit/>
          </a:bodyPr>
          <a:lstStyle/>
          <a:p>
            <a:r>
              <a:rPr lang="nb-NO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Introduction</a:t>
            </a:r>
            <a:r>
              <a:rPr lang="nb-NO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to </a:t>
            </a:r>
            <a:r>
              <a:rPr lang="nb-NO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metacoder</a:t>
            </a:r>
            <a:endParaRPr lang="en-US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206501" y="4244031"/>
            <a:ext cx="9144000" cy="1655762"/>
          </a:xfrm>
        </p:spPr>
        <p:txBody>
          <a:bodyPr/>
          <a:lstStyle/>
          <a:p>
            <a:r>
              <a:rPr lang="nb-NO" dirty="0"/>
              <a:t>Ella Thoen</a:t>
            </a:r>
          </a:p>
          <a:p>
            <a:r>
              <a:rPr lang="nb-NO" dirty="0"/>
              <a:t>21.04.23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434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Heat </a:t>
            </a:r>
            <a:r>
              <a:rPr lang="nb-NO" dirty="0" err="1"/>
              <a:t>trees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metacoder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348" y="2261482"/>
            <a:ext cx="9455279" cy="3457673"/>
          </a:xfrm>
        </p:spPr>
      </p:pic>
      <p:sp>
        <p:nvSpPr>
          <p:cNvPr id="6" name="TextBox 5"/>
          <p:cNvSpPr txBox="1"/>
          <p:nvPr/>
        </p:nvSpPr>
        <p:spPr>
          <a:xfrm>
            <a:off x="1166648" y="6105283"/>
            <a:ext cx="8802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2. from Foster </a:t>
            </a:r>
            <a:r>
              <a:rPr lang="en-US" i="1" dirty="0"/>
              <a:t>et al </a:t>
            </a:r>
            <a:r>
              <a:rPr lang="en-US" dirty="0"/>
              <a:t>2017</a:t>
            </a:r>
          </a:p>
          <a:p>
            <a:r>
              <a:rPr lang="en-US" dirty="0"/>
              <a:t>Heat trees allow for a better understanding of community structure than stacked bar charts</a:t>
            </a:r>
          </a:p>
        </p:txBody>
      </p:sp>
    </p:spTree>
    <p:extLst>
      <p:ext uri="{BB962C8B-B14F-4D97-AF65-F5344CB8AC3E}">
        <p14:creationId xmlns:p14="http://schemas.microsoft.com/office/powerpoint/2010/main" val="3780896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2736849"/>
            <a:ext cx="10515600" cy="3440113"/>
          </a:xfrm>
        </p:spPr>
        <p:txBody>
          <a:bodyPr/>
          <a:lstStyle/>
          <a:p>
            <a:endParaRPr lang="nb-NO" dirty="0"/>
          </a:p>
          <a:p>
            <a:endParaRPr lang="nb-NO" dirty="0"/>
          </a:p>
          <a:p>
            <a:pPr marL="0" indent="0">
              <a:buNone/>
            </a:pPr>
            <a:r>
              <a:rPr lang="nb-NO" dirty="0"/>
              <a:t>An R </a:t>
            </a:r>
            <a:r>
              <a:rPr lang="nb-NO" dirty="0" err="1"/>
              <a:t>package</a:t>
            </a:r>
            <a:r>
              <a:rPr lang="nb-NO" dirty="0"/>
              <a:t> for </a:t>
            </a:r>
            <a:r>
              <a:rPr lang="nb-NO" dirty="0" err="1"/>
              <a:t>parsing</a:t>
            </a:r>
            <a:r>
              <a:rPr lang="nb-NO" dirty="0"/>
              <a:t>, </a:t>
            </a:r>
            <a:r>
              <a:rPr lang="nb-NO" b="1" dirty="0"/>
              <a:t>plotting</a:t>
            </a:r>
            <a:r>
              <a:rPr lang="nb-NO" dirty="0"/>
              <a:t> and </a:t>
            </a:r>
            <a:r>
              <a:rPr lang="nb-NO" dirty="0" err="1"/>
              <a:t>manipulating</a:t>
            </a:r>
            <a:r>
              <a:rPr lang="nb-NO" dirty="0"/>
              <a:t> </a:t>
            </a:r>
            <a:r>
              <a:rPr lang="nb-NO" dirty="0" err="1"/>
              <a:t>large</a:t>
            </a:r>
            <a:r>
              <a:rPr lang="nb-NO" dirty="0"/>
              <a:t> </a:t>
            </a:r>
            <a:r>
              <a:rPr lang="nb-NO" dirty="0" err="1"/>
              <a:t>taxonomic</a:t>
            </a:r>
            <a:r>
              <a:rPr lang="nb-NO" dirty="0"/>
              <a:t> </a:t>
            </a:r>
            <a:r>
              <a:rPr lang="nb-NO" dirty="0" err="1"/>
              <a:t>datasets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3532" b="-1"/>
          <a:stretch/>
        </p:blipFill>
        <p:spPr>
          <a:xfrm>
            <a:off x="838200" y="448887"/>
            <a:ext cx="8048625" cy="228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950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do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metacoder</a:t>
            </a:r>
            <a:r>
              <a:rPr lang="nb-NO" dirty="0"/>
              <a:t>?</a:t>
            </a:r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1799110"/>
            <a:ext cx="10226039" cy="4431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Arial" panose="020B0604020202020204" pitchFamily="34" charset="0"/>
              </a:rPr>
              <a:t>    Summing read counts/relative abundance per taxon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Arial" panose="020B0604020202020204" pitchFamily="34" charset="0"/>
              </a:rPr>
              <a:t>    Converting counts to proportions and rarefaction of counts using     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vegan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Arial" panose="020B0604020202020204" pitchFamily="34" charset="0"/>
              </a:rPr>
              <a:t>    Comparing the abundance of groups of samples per taxon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Arial" panose="020B0604020202020204" pitchFamily="34" charset="0"/>
              </a:rPr>
              <a:t>    Combining data for groups of samples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Arial" panose="020B0604020202020204" pitchFamily="34" charset="0"/>
              </a:rPr>
              <a:t>    Simulated PCR (primer specificity and coverage of taxonomic groups)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Arial" panose="020B0604020202020204" pitchFamily="34" charset="0"/>
              </a:rPr>
              <a:t>    Converting common microbiome formats for data and reference databases into the objects defined by the 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taxa</a:t>
            </a:r>
            <a:r>
              <a:rPr lang="en-US" altLang="en-US" sz="2400" dirty="0">
                <a:latin typeface="Arial" panose="020B0604020202020204" pitchFamily="34" charset="0"/>
              </a:rPr>
              <a:t> package.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Arial" panose="020B0604020202020204" pitchFamily="34" charset="0"/>
              </a:rPr>
              <a:t>    Converting to and from the </a:t>
            </a: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phyloseq</a:t>
            </a:r>
            <a:r>
              <a:rPr lang="en-US" altLang="en-US" sz="2400" dirty="0">
                <a:latin typeface="Arial" panose="020B0604020202020204" pitchFamily="34" charset="0"/>
              </a:rPr>
              <a:t> format and the 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taxa</a:t>
            </a:r>
            <a:r>
              <a:rPr lang="en-US" altLang="en-US" sz="2400" dirty="0">
                <a:latin typeface="Arial" panose="020B0604020202020204" pitchFamily="34" charset="0"/>
              </a:rPr>
              <a:t> format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nb-NO" altLang="en-US" sz="24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nb-NO" altLang="en-US" sz="2400" b="1" dirty="0" err="1">
                <a:latin typeface="Arial" panose="020B0604020202020204" pitchFamily="34" charset="0"/>
              </a:rPr>
              <a:t>But</a:t>
            </a:r>
            <a:r>
              <a:rPr lang="nb-NO" altLang="en-US" sz="2400" b="1" dirty="0">
                <a:latin typeface="Arial" panose="020B0604020202020204" pitchFamily="34" charset="0"/>
              </a:rPr>
              <a:t> most </a:t>
            </a:r>
            <a:r>
              <a:rPr lang="nb-NO" altLang="en-US" sz="2400" b="1" dirty="0" err="1">
                <a:latin typeface="Arial" panose="020B0604020202020204" pitchFamily="34" charset="0"/>
              </a:rPr>
              <a:t>important</a:t>
            </a:r>
            <a:r>
              <a:rPr lang="nb-NO" altLang="en-US" sz="2400" b="1" dirty="0">
                <a:latin typeface="Arial" panose="020B0604020202020204" pitchFamily="34" charset="0"/>
              </a:rPr>
              <a:t>: data </a:t>
            </a:r>
            <a:r>
              <a:rPr lang="nb-NO" altLang="en-US" sz="2400" b="1" dirty="0" err="1">
                <a:latin typeface="Arial" panose="020B0604020202020204" pitchFamily="34" charset="0"/>
              </a:rPr>
              <a:t>visualization</a:t>
            </a:r>
            <a:r>
              <a:rPr lang="nb-NO" altLang="en-US" sz="2400" b="1" dirty="0">
                <a:latin typeface="Arial" panose="020B0604020202020204" pitchFamily="34" charset="0"/>
              </a:rPr>
              <a:t> </a:t>
            </a:r>
            <a:r>
              <a:rPr lang="nb-NO" altLang="en-US" sz="2400" b="1" dirty="0" err="1">
                <a:latin typeface="Arial" panose="020B0604020202020204" pitchFamily="34" charset="0"/>
              </a:rPr>
              <a:t>with</a:t>
            </a:r>
            <a:r>
              <a:rPr lang="nb-NO" altLang="en-US" sz="2400" b="1" dirty="0">
                <a:latin typeface="Arial" panose="020B0604020202020204" pitchFamily="34" charset="0"/>
              </a:rPr>
              <a:t> heat </a:t>
            </a:r>
            <a:r>
              <a:rPr lang="nb-NO" altLang="en-US" sz="2400" b="1" dirty="0" err="1">
                <a:latin typeface="Arial" panose="020B0604020202020204" pitchFamily="34" charset="0"/>
              </a:rPr>
              <a:t>trees</a:t>
            </a:r>
            <a:r>
              <a:rPr lang="nb-NO" altLang="en-US" sz="2400" b="1" dirty="0">
                <a:latin typeface="Arial" panose="020B0604020202020204" pitchFamily="34" charset="0"/>
              </a:rPr>
              <a:t>!</a:t>
            </a:r>
            <a:endParaRPr lang="en-US" altLang="en-US" sz="2400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121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1C20E9-916D-E565-9CEA-AB7ECC8C0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9" y="85147"/>
            <a:ext cx="10746101" cy="65016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BB3B69-3E57-6EDA-CD47-A928A800F154}"/>
              </a:ext>
            </a:extLst>
          </p:cNvPr>
          <p:cNvSpPr txBox="1"/>
          <p:nvPr/>
        </p:nvSpPr>
        <p:spPr>
          <a:xfrm>
            <a:off x="1772920" y="6534834"/>
            <a:ext cx="6716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https://grunwaldlab.github.io/metacoder_documentation/index.html</a:t>
            </a:r>
            <a:endParaRPr lang="en-GB" dirty="0"/>
          </a:p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05395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39" y="470649"/>
            <a:ext cx="7333881" cy="5672455"/>
          </a:xfrm>
        </p:spPr>
      </p:pic>
      <p:sp>
        <p:nvSpPr>
          <p:cNvPr id="5" name="TextBox 4"/>
          <p:cNvSpPr txBox="1"/>
          <p:nvPr/>
        </p:nvSpPr>
        <p:spPr>
          <a:xfrm>
            <a:off x="8495607" y="1097281"/>
            <a:ext cx="33266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metacoder</a:t>
            </a:r>
            <a:r>
              <a:rPr lang="en-US" sz="2800" b="1" dirty="0"/>
              <a:t> can be used with any type of data that can be organized hierarchically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9468516" y="6259484"/>
            <a:ext cx="2353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Fig. 6. Foster </a:t>
            </a:r>
            <a:r>
              <a:rPr lang="nb-NO" i="1" dirty="0"/>
              <a:t>et al</a:t>
            </a:r>
            <a:r>
              <a:rPr lang="nb-NO" dirty="0"/>
              <a:t>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549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Relationship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 </a:t>
            </a:r>
            <a:r>
              <a:rPr lang="nb-NO" dirty="0" err="1"/>
              <a:t>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b-NO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metacoder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do </a:t>
            </a:r>
            <a:r>
              <a:rPr lang="nb-NO" dirty="0" err="1"/>
              <a:t>similar</a:t>
            </a:r>
            <a:r>
              <a:rPr lang="nb-NO" dirty="0"/>
              <a:t> </a:t>
            </a:r>
            <a:r>
              <a:rPr lang="nb-NO" dirty="0" err="1"/>
              <a:t>things</a:t>
            </a:r>
            <a:r>
              <a:rPr lang="nb-NO" dirty="0"/>
              <a:t> to e.g. </a:t>
            </a:r>
            <a:r>
              <a:rPr lang="nb-NO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phyloseq</a:t>
            </a:r>
            <a:endParaRPr lang="nb-NO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b-NO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b-NO" dirty="0" err="1">
                <a:cs typeface="Courier New" panose="02070309020205020404" pitchFamily="49" charset="0"/>
              </a:rPr>
              <a:t>Uses</a:t>
            </a:r>
            <a:r>
              <a:rPr lang="nb-NO" dirty="0">
                <a:cs typeface="Courier New" panose="02070309020205020404" pitchFamily="49" charset="0"/>
              </a:rPr>
              <a:t> </a:t>
            </a:r>
            <a:r>
              <a:rPr lang="nb-NO" dirty="0" err="1">
                <a:cs typeface="Courier New" panose="02070309020205020404" pitchFamily="49" charset="0"/>
              </a:rPr>
              <a:t>the</a:t>
            </a:r>
            <a:r>
              <a:rPr lang="nb-NO" dirty="0">
                <a:cs typeface="Courier New" panose="02070309020205020404" pitchFamily="49" charset="0"/>
              </a:rPr>
              <a:t> </a:t>
            </a:r>
            <a:r>
              <a:rPr lang="nb-NO" dirty="0" err="1">
                <a:cs typeface="Courier New" panose="02070309020205020404" pitchFamily="49" charset="0"/>
              </a:rPr>
              <a:t>flexible</a:t>
            </a:r>
            <a:r>
              <a:rPr lang="nb-NO" dirty="0">
                <a:cs typeface="Courier New" panose="02070309020205020404" pitchFamily="49" charset="0"/>
              </a:rPr>
              <a:t> data types </a:t>
            </a:r>
            <a:r>
              <a:rPr lang="nb-NO" dirty="0" err="1">
                <a:cs typeface="Courier New" panose="02070309020205020404" pitchFamily="49" charset="0"/>
              </a:rPr>
              <a:t>defined</a:t>
            </a:r>
            <a:r>
              <a:rPr lang="nb-NO" dirty="0">
                <a:cs typeface="Courier New" panose="02070309020205020404" pitchFamily="49" charset="0"/>
              </a:rPr>
              <a:t> by </a:t>
            </a:r>
            <a:r>
              <a:rPr lang="nb-NO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taxa</a:t>
            </a:r>
            <a:endParaRPr lang="nb-NO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b-NO" dirty="0">
              <a:latin typeface="+mj-lt"/>
              <a:cs typeface="Courier New" panose="02070309020205020404" pitchFamily="49" charset="0"/>
            </a:endParaRPr>
          </a:p>
          <a:p>
            <a:r>
              <a:rPr lang="nb-NO" dirty="0">
                <a:latin typeface="+mj-lt"/>
                <a:cs typeface="Courier New" panose="02070309020205020404" pitchFamily="49" charset="0"/>
              </a:rPr>
              <a:t>Plotting is </a:t>
            </a:r>
            <a:r>
              <a:rPr lang="nb-NO" dirty="0" err="1">
                <a:latin typeface="+mj-lt"/>
                <a:cs typeface="Courier New" panose="02070309020205020404" pitchFamily="49" charset="0"/>
              </a:rPr>
              <a:t>using</a:t>
            </a:r>
            <a:r>
              <a:rPr lang="nb-NO" dirty="0">
                <a:latin typeface="+mj-lt"/>
                <a:cs typeface="Courier New" panose="02070309020205020404" pitchFamily="49" charset="0"/>
              </a:rPr>
              <a:t> </a:t>
            </a: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ggplot2-</a:t>
            </a:r>
            <a:r>
              <a:rPr lang="nb-NO" dirty="0">
                <a:latin typeface="+mj-lt"/>
                <a:cs typeface="Courier New" panose="02070309020205020404" pitchFamily="49" charset="0"/>
              </a:rPr>
              <a:t> </a:t>
            </a:r>
            <a:r>
              <a:rPr lang="nb-NO" dirty="0" err="1">
                <a:latin typeface="+mj-lt"/>
                <a:cs typeface="Courier New" panose="02070309020205020404" pitchFamily="49" charset="0"/>
              </a:rPr>
              <a:t>graphics</a:t>
            </a:r>
            <a:endParaRPr lang="nb-NO" dirty="0">
              <a:latin typeface="+mj-lt"/>
              <a:cs typeface="Courier New" panose="02070309020205020404" pitchFamily="49" charset="0"/>
            </a:endParaRPr>
          </a:p>
          <a:p>
            <a:endParaRPr lang="nb-NO" dirty="0">
              <a:latin typeface="+mj-lt"/>
              <a:cs typeface="Courier New" panose="02070309020205020404" pitchFamily="49" charset="0"/>
            </a:endParaRPr>
          </a:p>
          <a:p>
            <a:r>
              <a:rPr lang="nb-NO" dirty="0">
                <a:latin typeface="+mj-lt"/>
                <a:cs typeface="Courier New" panose="02070309020205020404" pitchFamily="49" charset="0"/>
              </a:rPr>
              <a:t>Your data is </a:t>
            </a:r>
            <a:r>
              <a:rPr lang="nb-NO" dirty="0" err="1">
                <a:latin typeface="+mj-lt"/>
                <a:cs typeface="Courier New" panose="02070309020205020404" pitchFamily="49" charset="0"/>
              </a:rPr>
              <a:t>organized</a:t>
            </a:r>
            <a:r>
              <a:rPr lang="nb-NO" dirty="0">
                <a:latin typeface="+mj-lt"/>
                <a:cs typeface="Courier New" panose="02070309020205020404" pitchFamily="49" charset="0"/>
              </a:rPr>
              <a:t> in </a:t>
            </a:r>
            <a:r>
              <a:rPr lang="nb-NO" dirty="0" err="1">
                <a:latin typeface="+mj-lt"/>
                <a:cs typeface="Courier New" panose="02070309020205020404" pitchFamily="49" charset="0"/>
              </a:rPr>
              <a:t>tibbles</a:t>
            </a:r>
            <a:r>
              <a:rPr lang="nb-NO" dirty="0">
                <a:latin typeface="+mj-lt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nb-NO" dirty="0">
                <a:latin typeface="+mj-lt"/>
                <a:cs typeface="Courier New" panose="02070309020205020404" pitchFamily="49" charset="0"/>
              </a:rPr>
              <a:t>   (</a:t>
            </a:r>
            <a:r>
              <a:rPr lang="nb-NO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nb-NO" dirty="0">
                <a:latin typeface="+mj-lt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nb-NO" dirty="0">
                <a:latin typeface="+mj-lt"/>
                <a:cs typeface="Courier New" panose="02070309020205020404" pitchFamily="49" charset="0"/>
              </a:rPr>
              <a:t>→ </a:t>
            </a:r>
            <a:r>
              <a:rPr lang="nb-NO" dirty="0" err="1">
                <a:latin typeface="+mj-lt"/>
                <a:cs typeface="Courier New" panose="02070309020205020404" pitchFamily="49" charset="0"/>
              </a:rPr>
              <a:t>easy</a:t>
            </a:r>
            <a:r>
              <a:rPr lang="nb-NO" dirty="0">
                <a:latin typeface="+mj-lt"/>
                <a:cs typeface="Courier New" panose="02070309020205020404" pitchFamily="49" charset="0"/>
              </a:rPr>
              <a:t> to </a:t>
            </a:r>
            <a:r>
              <a:rPr lang="nb-NO" dirty="0" err="1">
                <a:latin typeface="+mj-lt"/>
                <a:cs typeface="Courier New" panose="02070309020205020404" pitchFamily="49" charset="0"/>
              </a:rPr>
              <a:t>use</a:t>
            </a:r>
            <a:r>
              <a:rPr lang="nb-NO" dirty="0">
                <a:latin typeface="+mj-lt"/>
                <a:cs typeface="Courier New" panose="02070309020205020404" pitchFamily="49" charset="0"/>
              </a:rPr>
              <a:t> in </a:t>
            </a:r>
            <a:r>
              <a:rPr lang="nb-NO" dirty="0" err="1">
                <a:latin typeface="+mj-lt"/>
                <a:cs typeface="Courier New" panose="02070309020205020404" pitchFamily="49" charset="0"/>
              </a:rPr>
              <a:t>other</a:t>
            </a:r>
            <a:r>
              <a:rPr lang="nb-NO" dirty="0">
                <a:latin typeface="+mj-lt"/>
                <a:cs typeface="Courier New" panose="02070309020205020404" pitchFamily="49" charset="0"/>
              </a:rPr>
              <a:t> analyses </a:t>
            </a:r>
            <a:endParaRPr lang="en-US" dirty="0"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721" r="7943"/>
          <a:stretch/>
        </p:blipFill>
        <p:spPr>
          <a:xfrm>
            <a:off x="6527784" y="4045759"/>
            <a:ext cx="5664216" cy="281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281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50" y="1325563"/>
            <a:ext cx="4219027" cy="4219027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369" y="-797751"/>
            <a:ext cx="4351338" cy="4351338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184" y="2782638"/>
            <a:ext cx="4158490" cy="41584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24" y="52355"/>
            <a:ext cx="4595553" cy="1325563"/>
          </a:xfrm>
        </p:spPr>
        <p:txBody>
          <a:bodyPr/>
          <a:lstStyle/>
          <a:p>
            <a:r>
              <a:rPr lang="nb-NO" dirty="0"/>
              <a:t>Standard heat </a:t>
            </a:r>
            <a:r>
              <a:rPr lang="nb-NO" dirty="0" err="1"/>
              <a:t>tree</a:t>
            </a:r>
            <a:br>
              <a:rPr lang="nb-NO" dirty="0"/>
            </a:br>
            <a:r>
              <a:rPr lang="nb-NO" dirty="0" err="1"/>
              <a:t>heat_tree</a:t>
            </a:r>
            <a:r>
              <a:rPr lang="nb-NO" dirty="0"/>
              <a:t>()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61617" y="5544590"/>
            <a:ext cx="2820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reingold-tilford</a:t>
            </a:r>
            <a:r>
              <a:rPr lang="en-US" dirty="0"/>
              <a:t> (the default)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550566" y="2899415"/>
            <a:ext cx="2203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fruchterman-reingold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745356" y="6488668"/>
            <a:ext cx="5328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Combination of “</a:t>
            </a:r>
            <a:r>
              <a:rPr lang="en-US" dirty="0" err="1"/>
              <a:t>reingold-tilford</a:t>
            </a:r>
            <a:r>
              <a:rPr lang="en-US" dirty="0"/>
              <a:t>” and “</a:t>
            </a:r>
            <a:r>
              <a:rPr lang="en-US" dirty="0" err="1"/>
              <a:t>davidson-harel</a:t>
            </a:r>
            <a:r>
              <a:rPr lang="en-US" dirty="0"/>
              <a:t>”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6540799"/>
            <a:ext cx="45949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5"/>
              </a:rPr>
              <a:t>https://grunwaldlab.github.io/metacoder_documentation/index.htm</a:t>
            </a:r>
            <a:r>
              <a:rPr lang="en-US" sz="1200" dirty="0"/>
              <a:t>  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456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Visulaization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«standard» </a:t>
            </a:r>
            <a:r>
              <a:rPr lang="nb-NO" dirty="0" err="1"/>
              <a:t>metabarcoding</a:t>
            </a:r>
            <a:r>
              <a:rPr lang="nb-NO" dirty="0"/>
              <a:t> </a:t>
            </a:r>
            <a:r>
              <a:rPr lang="nb-NO" dirty="0" err="1"/>
              <a:t>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  <a:p>
            <a:endParaRPr lang="nb-NO" dirty="0"/>
          </a:p>
          <a:p>
            <a:r>
              <a:rPr lang="nb-NO" dirty="0"/>
              <a:t>OTU </a:t>
            </a:r>
            <a:r>
              <a:rPr lang="nb-NO" dirty="0" err="1"/>
              <a:t>table</a:t>
            </a:r>
            <a:endParaRPr lang="nb-NO" dirty="0"/>
          </a:p>
          <a:p>
            <a:r>
              <a:rPr lang="nb-NO" dirty="0" err="1"/>
              <a:t>Taxonomy</a:t>
            </a:r>
            <a:r>
              <a:rPr lang="nb-NO" dirty="0"/>
              <a:t> for </a:t>
            </a:r>
            <a:r>
              <a:rPr lang="nb-NO" dirty="0" err="1"/>
              <a:t>each</a:t>
            </a:r>
            <a:r>
              <a:rPr lang="nb-NO" dirty="0"/>
              <a:t> OTU</a:t>
            </a:r>
          </a:p>
          <a:p>
            <a:r>
              <a:rPr lang="nb-NO" dirty="0"/>
              <a:t>(Sample metadata)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2190"/>
          <a:stretch/>
        </p:blipFill>
        <p:spPr>
          <a:xfrm>
            <a:off x="4824153" y="1165067"/>
            <a:ext cx="6715914" cy="25330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153" y="3844564"/>
            <a:ext cx="3713018" cy="278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27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22" y="1667582"/>
            <a:ext cx="4841284" cy="4841284"/>
          </a:xfrm>
        </p:spPr>
      </p:pic>
      <p:sp>
        <p:nvSpPr>
          <p:cNvPr id="5" name="TextBox 4"/>
          <p:cNvSpPr txBox="1"/>
          <p:nvPr/>
        </p:nvSpPr>
        <p:spPr>
          <a:xfrm>
            <a:off x="3130622" y="623454"/>
            <a:ext cx="5244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600" dirty="0" err="1"/>
              <a:t>Comparing</a:t>
            </a:r>
            <a:r>
              <a:rPr lang="nb-NO" sz="3600" dirty="0"/>
              <a:t> </a:t>
            </a:r>
            <a:r>
              <a:rPr lang="nb-NO" sz="3600" dirty="0" err="1"/>
              <a:t>two</a:t>
            </a:r>
            <a:r>
              <a:rPr lang="nb-NO" sz="3600" dirty="0"/>
              <a:t> </a:t>
            </a:r>
            <a:r>
              <a:rPr lang="nb-NO" sz="3600" dirty="0" err="1"/>
              <a:t>treatments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9490841" y="5801711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compare_groups</a:t>
            </a: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97088" y="6508866"/>
            <a:ext cx="45949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https://grunwaldlab.github.io/metacoder_documentation/index.htm</a:t>
            </a:r>
            <a:r>
              <a:rPr lang="en-US" sz="1200" dirty="0"/>
              <a:t>  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87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01" y="136634"/>
            <a:ext cx="6591993" cy="6582917"/>
          </a:xfrm>
        </p:spPr>
      </p:pic>
      <p:sp>
        <p:nvSpPr>
          <p:cNvPr id="5" name="TextBox 4"/>
          <p:cNvSpPr txBox="1"/>
          <p:nvPr/>
        </p:nvSpPr>
        <p:spPr>
          <a:xfrm>
            <a:off x="7877518" y="489865"/>
            <a:ext cx="3766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200" dirty="0" err="1"/>
              <a:t>Comparing</a:t>
            </a:r>
            <a:r>
              <a:rPr lang="nb-NO" sz="3200" dirty="0"/>
              <a:t> </a:t>
            </a:r>
            <a:r>
              <a:rPr lang="nb-NO" sz="3200" dirty="0" err="1"/>
              <a:t>three</a:t>
            </a:r>
            <a:r>
              <a:rPr lang="nb-NO" sz="3200" dirty="0"/>
              <a:t> or more </a:t>
            </a:r>
            <a:r>
              <a:rPr lang="nb-NO" sz="3200" dirty="0" err="1"/>
              <a:t>treatments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8520499" y="4156499"/>
            <a:ext cx="2210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= heat </a:t>
            </a:r>
            <a:r>
              <a:rPr lang="nb-NO" dirty="0" err="1"/>
              <a:t>tree</a:t>
            </a:r>
            <a:r>
              <a:rPr lang="nb-NO" dirty="0"/>
              <a:t> </a:t>
            </a:r>
            <a:r>
              <a:rPr lang="nb-NO" dirty="0" err="1"/>
              <a:t>matrix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63262" y="6442552"/>
            <a:ext cx="45949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https://grunwaldlab.github.io/metacoder_documentation/index.htm</a:t>
            </a:r>
            <a:r>
              <a:rPr lang="en-US" sz="1200" dirty="0"/>
              <a:t>  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041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How to </a:t>
            </a:r>
            <a:r>
              <a:rPr lang="nb-NO" dirty="0" err="1"/>
              <a:t>visiualize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taxonomic</a:t>
            </a:r>
            <a:r>
              <a:rPr lang="nb-NO" dirty="0"/>
              <a:t> data from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metabarcoding</a:t>
            </a:r>
            <a:r>
              <a:rPr lang="nb-NO" dirty="0"/>
              <a:t> </a:t>
            </a:r>
            <a:r>
              <a:rPr lang="nb-NO" dirty="0" err="1"/>
              <a:t>study</a:t>
            </a:r>
            <a:r>
              <a:rPr lang="nb-NO" dirty="0"/>
              <a:t>?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31"/>
          <a:stretch/>
        </p:blipFill>
        <p:spPr>
          <a:xfrm>
            <a:off x="1077357" y="2383647"/>
            <a:ext cx="10037286" cy="31089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Rectangle 2"/>
          <p:cNvSpPr/>
          <p:nvPr/>
        </p:nvSpPr>
        <p:spPr>
          <a:xfrm>
            <a:off x="9637986" y="2813491"/>
            <a:ext cx="1177159" cy="22492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2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Case </a:t>
            </a:r>
            <a:r>
              <a:rPr lang="nb-NO" dirty="0" err="1"/>
              <a:t>study</a:t>
            </a:r>
            <a:r>
              <a:rPr lang="nb-NO" dirty="0"/>
              <a:t> (for R)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3040"/>
          <a:stretch/>
        </p:blipFill>
        <p:spPr bwMode="auto">
          <a:xfrm>
            <a:off x="6058805" y="435045"/>
            <a:ext cx="4788024" cy="29523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94" t="861" r="32593"/>
          <a:stretch/>
        </p:blipFill>
        <p:spPr>
          <a:xfrm>
            <a:off x="7627106" y="3613547"/>
            <a:ext cx="1651423" cy="234759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567205" y="3613547"/>
            <a:ext cx="1651423" cy="2347595"/>
            <a:chOff x="5039934" y="2852936"/>
            <a:chExt cx="1651423" cy="2347595"/>
          </a:xfrm>
        </p:grpSpPr>
        <p:pic>
          <p:nvPicPr>
            <p:cNvPr id="8" name="Picture 7"/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7" r="68900"/>
            <a:stretch/>
          </p:blipFill>
          <p:spPr>
            <a:xfrm>
              <a:off x="5039934" y="2852936"/>
              <a:ext cx="1651423" cy="2347595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292080" y="3140968"/>
              <a:ext cx="216024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122328" y="6181124"/>
            <a:ext cx="144487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i="1" dirty="0">
                <a:latin typeface="Calibri Light" panose="020F0302020204030204" pitchFamily="34" charset="0"/>
              </a:rPr>
              <a:t>Potentilla erecta</a:t>
            </a:r>
          </a:p>
          <a:p>
            <a:r>
              <a:rPr lang="nb-NO" sz="1100" dirty="0">
                <a:latin typeface="Calibri Light" panose="020F0302020204030204" pitchFamily="34" charset="0"/>
              </a:rPr>
              <a:t>AM or non-mycorrhizal </a:t>
            </a:r>
            <a:r>
              <a:rPr lang="nb-NO" sz="1100" dirty="0" err="1">
                <a:latin typeface="Calibri Light" panose="020F0302020204030204" pitchFamily="34" charset="0"/>
              </a:rPr>
              <a:t>fungi</a:t>
            </a:r>
            <a:endParaRPr lang="en-GB" sz="1100" dirty="0">
              <a:latin typeface="Calibri Light" panose="020F03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30033" y="6187317"/>
            <a:ext cx="1188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i="1" dirty="0" err="1">
                <a:latin typeface="Calibri Light" panose="020F0302020204030204" pitchFamily="34" charset="0"/>
              </a:rPr>
              <a:t>Bistorta</a:t>
            </a:r>
            <a:r>
              <a:rPr lang="nb-NO" sz="1200" i="1" dirty="0">
                <a:latin typeface="Calibri Light" panose="020F0302020204030204" pitchFamily="34" charset="0"/>
              </a:rPr>
              <a:t> </a:t>
            </a:r>
            <a:r>
              <a:rPr lang="nb-NO" sz="1200" i="1" dirty="0" err="1">
                <a:latin typeface="Calibri Light" panose="020F0302020204030204" pitchFamily="34" charset="0"/>
              </a:rPr>
              <a:t>vivipara</a:t>
            </a:r>
            <a:endParaRPr lang="nb-NO" sz="1200" i="1" dirty="0">
              <a:latin typeface="Calibri Light" panose="020F0302020204030204" pitchFamily="34" charset="0"/>
            </a:endParaRPr>
          </a:p>
          <a:p>
            <a:r>
              <a:rPr lang="nb-NO" sz="1200" dirty="0">
                <a:latin typeface="Calibri Light" panose="020F0302020204030204" pitchFamily="34" charset="0"/>
              </a:rPr>
              <a:t>EcM </a:t>
            </a:r>
            <a:r>
              <a:rPr lang="nb-NO" sz="1200" dirty="0" err="1">
                <a:latin typeface="Calibri Light" panose="020F0302020204030204" pitchFamily="34" charset="0"/>
              </a:rPr>
              <a:t>fungi</a:t>
            </a:r>
            <a:endParaRPr lang="en-GB" sz="1200" dirty="0">
              <a:latin typeface="Calibri Light" panose="020F0302020204030204" pitchFamily="34" charset="0"/>
            </a:endParaRPr>
          </a:p>
        </p:txBody>
      </p:sp>
      <p:pic>
        <p:nvPicPr>
          <p:cNvPr id="12" name="Picture 11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01" b="21431"/>
          <a:stretch/>
        </p:blipFill>
        <p:spPr>
          <a:xfrm>
            <a:off x="5754412" y="4421297"/>
            <a:ext cx="1377908" cy="17598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/>
          <p:cNvSpPr txBox="1"/>
          <p:nvPr/>
        </p:nvSpPr>
        <p:spPr>
          <a:xfrm>
            <a:off x="5885393" y="6109080"/>
            <a:ext cx="7841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100" i="1" dirty="0" err="1">
                <a:latin typeface="Calibri Light" panose="020F0302020204030204" pitchFamily="34" charset="0"/>
              </a:rPr>
              <a:t>Soil</a:t>
            </a:r>
            <a:endParaRPr lang="nb-NO" sz="1100" i="1" dirty="0">
              <a:latin typeface="Calibri Light" panose="020F0302020204030204" pitchFamily="34" charset="0"/>
            </a:endParaRPr>
          </a:p>
          <a:p>
            <a:r>
              <a:rPr lang="nb-NO" sz="1100" dirty="0">
                <a:latin typeface="Calibri Light" panose="020F0302020204030204" pitchFamily="34" charset="0"/>
              </a:rPr>
              <a:t>«All» </a:t>
            </a:r>
            <a:r>
              <a:rPr lang="nb-NO" sz="1100" dirty="0" err="1">
                <a:latin typeface="Calibri Light" panose="020F0302020204030204" pitchFamily="34" charset="0"/>
              </a:rPr>
              <a:t>fungi</a:t>
            </a:r>
            <a:endParaRPr lang="en-GB" sz="1100" dirty="0">
              <a:latin typeface="Calibri Light" panose="020F03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15663" y="1853738"/>
            <a:ext cx="453874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/>
              <a:t>Three sample types </a:t>
            </a:r>
            <a:r>
              <a:rPr lang="nb-NO" sz="2400" dirty="0" err="1"/>
              <a:t>collected</a:t>
            </a:r>
            <a:r>
              <a:rPr lang="nb-NO" sz="2400" dirty="0"/>
              <a:t> over a </a:t>
            </a:r>
            <a:r>
              <a:rPr lang="nb-NO" sz="2400" dirty="0" err="1"/>
              <a:t>climate</a:t>
            </a:r>
            <a:r>
              <a:rPr lang="nb-NO" sz="2400" dirty="0"/>
              <a:t> gradient in </a:t>
            </a:r>
            <a:r>
              <a:rPr lang="nb-NO" sz="2400" dirty="0" err="1"/>
              <a:t>seminatural</a:t>
            </a:r>
            <a:r>
              <a:rPr lang="nb-NO" sz="2400" dirty="0"/>
              <a:t> </a:t>
            </a:r>
            <a:r>
              <a:rPr lang="nb-NO" sz="2400" dirty="0" err="1"/>
              <a:t>grasslands</a:t>
            </a:r>
            <a:r>
              <a:rPr lang="nb-NO" sz="2400" dirty="0"/>
              <a:t> in West Norway; </a:t>
            </a:r>
            <a:r>
              <a:rPr lang="nb-NO" sz="2400" dirty="0" err="1"/>
              <a:t>soil</a:t>
            </a:r>
            <a:r>
              <a:rPr lang="nb-NO" sz="2400" dirty="0"/>
              <a:t> samples and </a:t>
            </a:r>
            <a:r>
              <a:rPr lang="nb-NO" sz="2400" dirty="0" err="1"/>
              <a:t>two</a:t>
            </a:r>
            <a:r>
              <a:rPr lang="nb-NO" sz="2400" dirty="0"/>
              <a:t> different plant </a:t>
            </a:r>
            <a:r>
              <a:rPr lang="nb-NO" sz="2400" dirty="0" err="1"/>
              <a:t>roots</a:t>
            </a:r>
            <a:endParaRPr lang="nb-NO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/>
              <a:t>The </a:t>
            </a:r>
            <a:r>
              <a:rPr lang="nb-NO" sz="2400" dirty="0" err="1"/>
              <a:t>dataset</a:t>
            </a:r>
            <a:r>
              <a:rPr lang="nb-NO" sz="2400" dirty="0"/>
              <a:t> has </a:t>
            </a:r>
            <a:r>
              <a:rPr lang="nb-NO" sz="2400" dirty="0" err="1"/>
              <a:t>been</a:t>
            </a:r>
            <a:r>
              <a:rPr lang="nb-NO" sz="2400" dirty="0"/>
              <a:t> </a:t>
            </a:r>
            <a:r>
              <a:rPr lang="nb-NO" sz="2400" dirty="0" err="1"/>
              <a:t>reduced</a:t>
            </a:r>
            <a:r>
              <a:rPr lang="nb-NO" sz="2400" dirty="0"/>
              <a:t> and </a:t>
            </a:r>
            <a:r>
              <a:rPr lang="nb-NO" sz="2400" dirty="0" err="1"/>
              <a:t>modified</a:t>
            </a:r>
            <a:r>
              <a:rPr lang="nb-NO" sz="2400" dirty="0"/>
              <a:t> – </a:t>
            </a:r>
            <a:r>
              <a:rPr lang="nb-NO" sz="2400" dirty="0" err="1"/>
              <a:t>we</a:t>
            </a:r>
            <a:r>
              <a:rPr lang="nb-NO" sz="2400" dirty="0"/>
              <a:t> </a:t>
            </a:r>
            <a:r>
              <a:rPr lang="nb-NO" sz="2400" dirty="0" err="1"/>
              <a:t>will</a:t>
            </a:r>
            <a:r>
              <a:rPr lang="nb-NO" sz="2400" dirty="0"/>
              <a:t> </a:t>
            </a:r>
            <a:r>
              <a:rPr lang="nb-NO" sz="2400" dirty="0" err="1"/>
              <a:t>only</a:t>
            </a:r>
            <a:r>
              <a:rPr lang="nb-NO" sz="2400" dirty="0"/>
              <a:t> </a:t>
            </a:r>
            <a:r>
              <a:rPr lang="nb-NO" sz="2400" dirty="0" err="1"/>
              <a:t>look</a:t>
            </a:r>
            <a:r>
              <a:rPr lang="nb-NO" sz="2400" dirty="0"/>
              <a:t> at </a:t>
            </a:r>
            <a:r>
              <a:rPr lang="nb-NO" sz="2400" dirty="0" err="1"/>
              <a:t>how</a:t>
            </a:r>
            <a:r>
              <a:rPr lang="nb-NO" sz="2400" dirty="0"/>
              <a:t> to make heat </a:t>
            </a:r>
            <a:r>
              <a:rPr lang="nb-NO" sz="2400" dirty="0" err="1"/>
              <a:t>trees</a:t>
            </a:r>
            <a:r>
              <a:rPr lang="nb-NO" sz="2400" dirty="0"/>
              <a:t> and </a:t>
            </a:r>
            <a:r>
              <a:rPr lang="nb-NO" sz="2400" dirty="0" err="1"/>
              <a:t>compare</a:t>
            </a:r>
            <a:r>
              <a:rPr lang="nb-NO" sz="2400" dirty="0"/>
              <a:t> </a:t>
            </a:r>
            <a:r>
              <a:rPr lang="nb-NO" sz="2400" dirty="0" err="1"/>
              <a:t>differences</a:t>
            </a:r>
            <a:r>
              <a:rPr lang="nb-NO" sz="2400" dirty="0"/>
              <a:t> in sample type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03847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7B39A-865F-A8FB-D110-460332FDD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Data format for </a:t>
            </a:r>
            <a:r>
              <a:rPr lang="en-NO" i="1" dirty="0"/>
              <a:t>this</a:t>
            </a:r>
            <a:r>
              <a:rPr lang="en-NO" dirty="0"/>
              <a:t> metacoder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BBD90-CDE2-787A-E0B6-C2337AA40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NO" dirty="0"/>
              <a:t>O</a:t>
            </a:r>
            <a:r>
              <a:rPr lang="en-GB" dirty="0"/>
              <a:t>TU data with samples as columns and OTUs as rows</a:t>
            </a:r>
          </a:p>
          <a:p>
            <a:r>
              <a:rPr lang="en-GB" dirty="0"/>
              <a:t>Taxonomy (or other hierarchical information) with a “denominator” for each level, here included as a single column; taxonomy:</a:t>
            </a:r>
          </a:p>
          <a:p>
            <a:pPr marL="0" indent="0">
              <a:buNone/>
            </a:pPr>
            <a:r>
              <a:rPr lang="en-GB" sz="28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k__Fungi;p__Basidiomycota;c__Agaricomycetes;o__Agaricales;f__Inocybaceae;g__Inocybe;s__Inocybe_castanea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Sample data/metadata organized with samples as rows and variables as columns</a:t>
            </a:r>
          </a:p>
          <a:p>
            <a:endParaRPr lang="en-GB" dirty="0"/>
          </a:p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602635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The </a:t>
            </a:r>
            <a:r>
              <a:rPr lang="nb-NO" dirty="0" err="1"/>
              <a:t>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Three files:</a:t>
            </a:r>
          </a:p>
          <a:p>
            <a:pPr marL="914400" lvl="1" indent="-457200">
              <a:buAutoNum type="arabicPeriod"/>
            </a:pPr>
            <a:r>
              <a:rPr lang="nb-NO" dirty="0"/>
              <a:t>The script </a:t>
            </a:r>
            <a:r>
              <a:rPr lang="nb-NO" dirty="0" err="1"/>
              <a:t>called</a:t>
            </a:r>
            <a:r>
              <a:rPr lang="nb-NO" dirty="0"/>
              <a:t>: </a:t>
            </a:r>
            <a:r>
              <a:rPr lang="nb-NO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IntroMetacoder.R</a:t>
            </a:r>
            <a:endParaRPr lang="nb-NO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1" indent="-457200">
              <a:buAutoNum type="arabicPeriod"/>
            </a:pPr>
            <a:r>
              <a:rPr lang="nb-NO" dirty="0"/>
              <a:t>The OTU </a:t>
            </a:r>
            <a:r>
              <a:rPr lang="nb-NO" dirty="0" err="1"/>
              <a:t>table</a:t>
            </a:r>
            <a:r>
              <a:rPr lang="nb-NO" dirty="0"/>
              <a:t> </a:t>
            </a:r>
            <a:r>
              <a:rPr lang="nb-NO" dirty="0" err="1"/>
              <a:t>including</a:t>
            </a:r>
            <a:r>
              <a:rPr lang="nb-NO" dirty="0"/>
              <a:t> </a:t>
            </a:r>
            <a:r>
              <a:rPr lang="nb-NO" dirty="0" err="1"/>
              <a:t>taxonomic</a:t>
            </a:r>
            <a:r>
              <a:rPr lang="nb-NO" dirty="0"/>
              <a:t> </a:t>
            </a:r>
            <a:r>
              <a:rPr lang="nb-NO" dirty="0" err="1"/>
              <a:t>assignment</a:t>
            </a:r>
            <a:r>
              <a:rPr lang="nb-NO" dirty="0"/>
              <a:t> (</a:t>
            </a:r>
            <a:r>
              <a:rPr lang="nb-NO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rarotutable_small.txt</a:t>
            </a:r>
            <a:r>
              <a:rPr lang="nb-NO" dirty="0"/>
              <a:t>)</a:t>
            </a:r>
          </a:p>
          <a:p>
            <a:pPr marL="914400" lvl="1" indent="-457200">
              <a:buAutoNum type="arabicPeriod"/>
            </a:pPr>
            <a:r>
              <a:rPr lang="nb-NO" dirty="0"/>
              <a:t>Sample data </a:t>
            </a:r>
            <a:r>
              <a:rPr lang="nb-NO" dirty="0" err="1"/>
              <a:t>containing</a:t>
            </a:r>
            <a:r>
              <a:rPr lang="nb-NO" dirty="0"/>
              <a:t> </a:t>
            </a:r>
            <a:r>
              <a:rPr lang="nb-NO" dirty="0" err="1"/>
              <a:t>information</a:t>
            </a:r>
            <a:r>
              <a:rPr lang="nb-NO" dirty="0"/>
              <a:t> for </a:t>
            </a:r>
            <a:r>
              <a:rPr lang="nb-NO" dirty="0" err="1"/>
              <a:t>each</a:t>
            </a:r>
            <a:r>
              <a:rPr lang="nb-NO" dirty="0"/>
              <a:t> sample (</a:t>
            </a: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sampledata.txt</a:t>
            </a:r>
            <a:r>
              <a:rPr lang="nb-NO" dirty="0"/>
              <a:t>)</a:t>
            </a:r>
          </a:p>
          <a:p>
            <a:pPr marL="914400" lvl="1" indent="-457200">
              <a:buAutoNum type="arabicPeriod"/>
            </a:pPr>
            <a:endParaRPr lang="nb-NO" dirty="0"/>
          </a:p>
          <a:p>
            <a:pPr marL="457200" lvl="1" indent="0">
              <a:buNone/>
            </a:pP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available</a:t>
            </a:r>
            <a:r>
              <a:rPr lang="nb-NO" dirty="0"/>
              <a:t> at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github</a:t>
            </a:r>
            <a:r>
              <a:rPr lang="nb-NO" dirty="0"/>
              <a:t> </a:t>
            </a:r>
            <a:r>
              <a:rPr lang="nb-NO" dirty="0" err="1"/>
              <a:t>pages</a:t>
            </a:r>
            <a:r>
              <a:rPr lang="nb-NO" dirty="0"/>
              <a:t>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wish</a:t>
            </a:r>
            <a:r>
              <a:rPr lang="nb-NO" dirty="0"/>
              <a:t> to </a:t>
            </a:r>
            <a:r>
              <a:rPr lang="nb-NO" dirty="0" err="1"/>
              <a:t>try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yourself</a:t>
            </a:r>
            <a:r>
              <a:rPr lang="nb-NO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53523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890" y="4082574"/>
            <a:ext cx="5782660" cy="24523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38679" y="219708"/>
            <a:ext cx="3538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OTU </a:t>
            </a:r>
            <a:r>
              <a:rPr lang="nb-NO" dirty="0" err="1"/>
              <a:t>table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366B84-6DD3-4AFD-9272-4D2126423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890" y="219708"/>
            <a:ext cx="6883374" cy="371221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49370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ience.sciencemag.org/content/sci/346/6213/1256688/F2.large.jpg?width=800&amp;height=600&amp;carousel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464" y="130858"/>
            <a:ext cx="6504597" cy="669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932276" y="6358759"/>
            <a:ext cx="2020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Tedersoo</a:t>
            </a:r>
            <a:r>
              <a:rPr lang="nb-NO" dirty="0"/>
              <a:t> </a:t>
            </a:r>
            <a:r>
              <a:rPr lang="nb-NO" i="1" dirty="0"/>
              <a:t>et al </a:t>
            </a:r>
            <a:r>
              <a:rPr lang="nb-NO" dirty="0"/>
              <a:t>2014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07324" y="590204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Pie</a:t>
            </a:r>
            <a:r>
              <a:rPr lang="nb-NO" dirty="0"/>
              <a:t> </a:t>
            </a:r>
            <a:r>
              <a:rPr lang="nb-NO" dirty="0" err="1"/>
              <a:t>chart</a:t>
            </a:r>
            <a:r>
              <a:rPr lang="nb-NO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804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74F09B-4752-A9D9-8E81-8E340CA82D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8699" y="942976"/>
            <a:ext cx="9257206" cy="5505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D23EC0-441A-54A7-FC49-40DB0647264E}"/>
              </a:ext>
            </a:extLst>
          </p:cNvPr>
          <p:cNvSpPr txBox="1"/>
          <p:nvPr/>
        </p:nvSpPr>
        <p:spPr>
          <a:xfrm>
            <a:off x="706581" y="463727"/>
            <a:ext cx="2493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dirty="0" err="1"/>
              <a:t>Stacked</a:t>
            </a:r>
            <a:r>
              <a:rPr lang="nb-NO" sz="2400" dirty="0"/>
              <a:t> bar </a:t>
            </a:r>
            <a:r>
              <a:rPr lang="nb-NO" sz="2400" dirty="0" err="1"/>
              <a:t>chart</a:t>
            </a:r>
            <a:r>
              <a:rPr lang="nb-NO" sz="2400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633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g.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311"/>
          <a:stretch/>
        </p:blipFill>
        <p:spPr bwMode="auto">
          <a:xfrm>
            <a:off x="1936864" y="1072342"/>
            <a:ext cx="8595361" cy="546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06581" y="463727"/>
            <a:ext cx="2493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dirty="0" err="1"/>
              <a:t>Stacked</a:t>
            </a:r>
            <a:r>
              <a:rPr lang="nb-NO" sz="2400"/>
              <a:t> bar </a:t>
            </a:r>
            <a:r>
              <a:rPr lang="nb-NO" sz="2400" dirty="0" err="1"/>
              <a:t>chart</a:t>
            </a:r>
            <a:r>
              <a:rPr lang="nb-NO" sz="2400" dirty="0"/>
              <a:t>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282844" y="6488668"/>
            <a:ext cx="1846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Kohout </a:t>
            </a:r>
            <a:r>
              <a:rPr lang="nb-NO" i="1" dirty="0"/>
              <a:t>et al </a:t>
            </a:r>
            <a:r>
              <a:rPr lang="nb-NO" dirty="0"/>
              <a:t>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097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444" y="666045"/>
            <a:ext cx="6886223" cy="59982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13793" y="579612"/>
            <a:ext cx="126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Heat </a:t>
            </a:r>
            <a:r>
              <a:rPr lang="nb-NO" dirty="0" err="1"/>
              <a:t>trees</a:t>
            </a:r>
            <a:r>
              <a:rPr lang="nb-NO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590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015912" y="664040"/>
            <a:ext cx="4044875" cy="568420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b="1" dirty="0"/>
              <a:t>Heat </a:t>
            </a:r>
            <a:r>
              <a:rPr lang="nb-NO" b="1" dirty="0" err="1"/>
              <a:t>trees</a:t>
            </a:r>
            <a:r>
              <a:rPr lang="nb-NO" b="1" dirty="0"/>
              <a:t> </a:t>
            </a:r>
            <a:r>
              <a:rPr lang="nb-NO" b="1" dirty="0" err="1"/>
              <a:t>with</a:t>
            </a:r>
            <a:r>
              <a:rPr lang="nb-NO" b="1" dirty="0"/>
              <a:t> </a:t>
            </a:r>
            <a:r>
              <a:rPr lang="nb-NO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metacoder</a:t>
            </a:r>
            <a:endParaRPr lang="nb-NO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dirty="0" err="1"/>
              <a:t>Metacoder</a:t>
            </a:r>
            <a:r>
              <a:rPr lang="nb-NO" dirty="0"/>
              <a:t> </a:t>
            </a:r>
            <a:r>
              <a:rPr lang="nb-NO" dirty="0" err="1"/>
              <a:t>uses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phylogenetic</a:t>
            </a:r>
            <a:r>
              <a:rPr lang="nb-NO" dirty="0"/>
              <a:t> </a:t>
            </a:r>
            <a:r>
              <a:rPr lang="nb-NO" dirty="0" err="1"/>
              <a:t>backbone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taxonomic</a:t>
            </a:r>
            <a:r>
              <a:rPr lang="nb-NO" dirty="0"/>
              <a:t> data to </a:t>
            </a:r>
            <a:r>
              <a:rPr lang="nb-NO" dirty="0" err="1"/>
              <a:t>construct</a:t>
            </a:r>
            <a:r>
              <a:rPr lang="nb-NO" dirty="0"/>
              <a:t> heat </a:t>
            </a:r>
            <a:r>
              <a:rPr lang="nb-NO" dirty="0" err="1"/>
              <a:t>trees</a:t>
            </a:r>
            <a:endParaRPr lang="nb-NO" dirty="0"/>
          </a:p>
          <a:p>
            <a:pPr marL="0" indent="0">
              <a:buNone/>
            </a:pPr>
            <a:r>
              <a:rPr lang="nb-NO" dirty="0"/>
              <a:t>=NOT </a:t>
            </a:r>
            <a:r>
              <a:rPr lang="nb-NO" dirty="0" err="1"/>
              <a:t>phylogenetic</a:t>
            </a:r>
            <a:r>
              <a:rPr lang="nb-NO" dirty="0"/>
              <a:t> </a:t>
            </a:r>
            <a:r>
              <a:rPr lang="nb-NO" dirty="0" err="1"/>
              <a:t>trees</a:t>
            </a:r>
            <a:r>
              <a:rPr lang="nb-NO" dirty="0"/>
              <a:t>!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en-US" dirty="0"/>
              <a:t>Depict statistics for every taxon in a taxonomy using color and size</a:t>
            </a:r>
            <a:endParaRPr lang="nb-NO" dirty="0"/>
          </a:p>
          <a:p>
            <a:pPr marL="0" indent="0">
              <a:buNone/>
            </a:pPr>
            <a:endParaRPr lang="nb-NO" dirty="0"/>
          </a:p>
          <a:p>
            <a:r>
              <a:rPr lang="nb-NO" dirty="0"/>
              <a:t>Nodes (</a:t>
            </a:r>
            <a:r>
              <a:rPr lang="nb-NO" dirty="0" err="1"/>
              <a:t>circles</a:t>
            </a:r>
            <a:r>
              <a:rPr lang="nb-NO" dirty="0"/>
              <a:t>) </a:t>
            </a:r>
            <a:r>
              <a:rPr lang="nb-NO" dirty="0" err="1"/>
              <a:t>scaled</a:t>
            </a:r>
            <a:r>
              <a:rPr lang="nb-NO" dirty="0"/>
              <a:t> and </a:t>
            </a:r>
            <a:r>
              <a:rPr lang="nb-NO" dirty="0" err="1"/>
              <a:t>colored</a:t>
            </a:r>
            <a:r>
              <a:rPr lang="nb-NO" dirty="0"/>
              <a:t> </a:t>
            </a:r>
            <a:r>
              <a:rPr lang="nb-NO" dirty="0" err="1"/>
              <a:t>according</a:t>
            </a:r>
            <a:r>
              <a:rPr lang="nb-NO" dirty="0"/>
              <a:t> to </a:t>
            </a:r>
            <a:r>
              <a:rPr lang="nb-NO" dirty="0" err="1"/>
              <a:t>read</a:t>
            </a:r>
            <a:r>
              <a:rPr lang="nb-NO" dirty="0"/>
              <a:t> </a:t>
            </a:r>
            <a:r>
              <a:rPr lang="nb-NO" dirty="0" err="1"/>
              <a:t>abundance</a:t>
            </a:r>
            <a:endParaRPr lang="nb-NO" dirty="0"/>
          </a:p>
          <a:p>
            <a:endParaRPr lang="nb-NO" dirty="0"/>
          </a:p>
          <a:p>
            <a:r>
              <a:rPr lang="nb-NO" dirty="0"/>
              <a:t>Edges (</a:t>
            </a:r>
            <a:r>
              <a:rPr lang="nb-NO" dirty="0" err="1"/>
              <a:t>branches</a:t>
            </a:r>
            <a:r>
              <a:rPr lang="nb-NO" dirty="0"/>
              <a:t>) </a:t>
            </a:r>
            <a:r>
              <a:rPr lang="nb-NO" dirty="0" err="1"/>
              <a:t>scaled</a:t>
            </a:r>
            <a:r>
              <a:rPr lang="nb-NO" dirty="0"/>
              <a:t> and </a:t>
            </a:r>
            <a:r>
              <a:rPr lang="nb-NO" dirty="0" err="1"/>
              <a:t>colored</a:t>
            </a:r>
            <a:r>
              <a:rPr lang="nb-NO" dirty="0"/>
              <a:t> by </a:t>
            </a:r>
            <a:r>
              <a:rPr lang="nb-NO" dirty="0" err="1"/>
              <a:t>read</a:t>
            </a:r>
            <a:r>
              <a:rPr lang="nb-NO" dirty="0"/>
              <a:t> </a:t>
            </a:r>
            <a:r>
              <a:rPr lang="nb-NO" dirty="0" err="1"/>
              <a:t>abundance</a:t>
            </a:r>
            <a:endParaRPr lang="nb-NO" dirty="0"/>
          </a:p>
          <a:p>
            <a:endParaRPr lang="nb-NO" dirty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297"/>
          <a:stretch/>
        </p:blipFill>
        <p:spPr>
          <a:xfrm>
            <a:off x="583449" y="214138"/>
            <a:ext cx="7334250" cy="647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98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Barcharts</a:t>
            </a:r>
            <a:r>
              <a:rPr lang="nb-NO" dirty="0"/>
              <a:t> </a:t>
            </a:r>
            <a:r>
              <a:rPr lang="nb-NO" dirty="0" err="1"/>
              <a:t>vs</a:t>
            </a:r>
            <a:r>
              <a:rPr lang="nb-NO" dirty="0"/>
              <a:t> Heat </a:t>
            </a:r>
            <a:r>
              <a:rPr lang="nb-NO" dirty="0" err="1"/>
              <a:t>trees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metacoder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348" y="2261482"/>
            <a:ext cx="9455279" cy="3457673"/>
          </a:xfrm>
        </p:spPr>
      </p:pic>
      <p:sp>
        <p:nvSpPr>
          <p:cNvPr id="6" name="TextBox 5"/>
          <p:cNvSpPr txBox="1"/>
          <p:nvPr/>
        </p:nvSpPr>
        <p:spPr>
          <a:xfrm>
            <a:off x="1166648" y="6105283"/>
            <a:ext cx="8802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2. from Foster </a:t>
            </a:r>
            <a:r>
              <a:rPr lang="en-US" i="1" dirty="0"/>
              <a:t>et al </a:t>
            </a:r>
            <a:r>
              <a:rPr lang="en-US" dirty="0"/>
              <a:t>2017</a:t>
            </a:r>
          </a:p>
          <a:p>
            <a:r>
              <a:rPr lang="en-US" dirty="0"/>
              <a:t>Heat trees allow for a better understanding of community structure than stacked bar charts</a:t>
            </a:r>
          </a:p>
        </p:txBody>
      </p:sp>
      <p:sp>
        <p:nvSpPr>
          <p:cNvPr id="7" name="Rectangle 6"/>
          <p:cNvSpPr/>
          <p:nvPr/>
        </p:nvSpPr>
        <p:spPr>
          <a:xfrm>
            <a:off x="3111062" y="1524000"/>
            <a:ext cx="8242738" cy="4195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53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19872</TotalTime>
  <Words>645</Words>
  <Application>Microsoft Macintosh PowerPoint</Application>
  <PresentationFormat>Widescreen</PresentationFormat>
  <Paragraphs>97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Courier New</vt:lpstr>
      <vt:lpstr>Office Theme</vt:lpstr>
      <vt:lpstr>Introduction to metacoder</vt:lpstr>
      <vt:lpstr>How to visiualize the taxonomic data from your metabarcoding study?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Barcharts vs Heat trees with metacoder</vt:lpstr>
      <vt:lpstr>Heat trees with metacoder</vt:lpstr>
      <vt:lpstr>PowerPoint Presentation</vt:lpstr>
      <vt:lpstr>What can you do with metacoder?</vt:lpstr>
      <vt:lpstr>PowerPoint Presentation</vt:lpstr>
      <vt:lpstr>PowerPoint Presentation</vt:lpstr>
      <vt:lpstr>Relationship with other packages</vt:lpstr>
      <vt:lpstr>Standard heat tree heat_tree()</vt:lpstr>
      <vt:lpstr>Visulaization of «standard» metabarcoding datasets</vt:lpstr>
      <vt:lpstr>PowerPoint Presentation</vt:lpstr>
      <vt:lpstr>PowerPoint Presentation</vt:lpstr>
      <vt:lpstr>Case study (for R)</vt:lpstr>
      <vt:lpstr>Data format for this metacoder script</vt:lpstr>
      <vt:lpstr>The dataset</vt:lpstr>
    </vt:vector>
  </TitlesOfParts>
  <Company>Universitetet i Oslo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metacoder</dc:title>
  <dc:creator>Ella Thoen</dc:creator>
  <cp:lastModifiedBy>Ella Thoen</cp:lastModifiedBy>
  <cp:revision>38</cp:revision>
  <dcterms:created xsi:type="dcterms:W3CDTF">2021-04-27T08:16:05Z</dcterms:created>
  <dcterms:modified xsi:type="dcterms:W3CDTF">2023-04-19T14:27:15Z</dcterms:modified>
</cp:coreProperties>
</file>